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notesMasterIdLst>
    <p:notesMasterId r:id="rId24"/>
  </p:notesMasterIdLst>
  <p:sldIdLst>
    <p:sldId id="256" r:id="rId2"/>
    <p:sldId id="257" r:id="rId3"/>
    <p:sldId id="273" r:id="rId4"/>
    <p:sldId id="274" r:id="rId5"/>
    <p:sldId id="277" r:id="rId6"/>
    <p:sldId id="278" r:id="rId7"/>
    <p:sldId id="276" r:id="rId8"/>
    <p:sldId id="282" r:id="rId9"/>
    <p:sldId id="283" r:id="rId10"/>
    <p:sldId id="284" r:id="rId11"/>
    <p:sldId id="285" r:id="rId12"/>
    <p:sldId id="286" r:id="rId13"/>
    <p:sldId id="288" r:id="rId14"/>
    <p:sldId id="287" r:id="rId15"/>
    <p:sldId id="289" r:id="rId16"/>
    <p:sldId id="290" r:id="rId17"/>
    <p:sldId id="291" r:id="rId18"/>
    <p:sldId id="292" r:id="rId19"/>
    <p:sldId id="281" r:id="rId20"/>
    <p:sldId id="279" r:id="rId21"/>
    <p:sldId id="280" r:id="rId22"/>
    <p:sldId id="275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56" y="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7BCE9763-BE92-4CF7-A63D-DD047C002B57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22" tIns="41811" rIns="83622" bIns="418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13" y="4473600"/>
            <a:ext cx="5607175" cy="3660750"/>
          </a:xfrm>
          <a:prstGeom prst="rect">
            <a:avLst/>
          </a:prstGeom>
        </p:spPr>
        <p:txBody>
          <a:bodyPr vert="horz" lIns="83622" tIns="41811" rIns="83622" bIns="418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56" y="882982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7B0AD31A-95BC-4603-B197-9C52625D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419C-24B6-4545-84F4-286736681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7B3948-3BA5-4468-B04E-11E8031D9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CA365-2F0B-4812-B3ED-9B605AE4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5/19/17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C7BDD-2796-42DA-AA25-8E2D16C4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8BCD6-2930-431D-83A0-EA2F13A6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118E8A1-4978-417A-BCBB-649C7D960CAF}" type="slidenum">
              <a:rPr lang="en-US" sz="2000" b="0" strike="noStrike" spc="-1" smtClean="0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801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A5415-B4EA-4834-9EA7-5869652F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2A36E-3568-4502-9592-0FAE2F4B9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24C35-408B-40A7-8A07-4D70F24B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5/19/17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40C48-3B41-496E-8FD7-56176E34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2982C-6BAE-4DDC-9B63-BFB7F1294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118E8A1-4978-417A-BCBB-649C7D960CAF}" type="slidenum">
              <a:rPr lang="en-US" sz="2000" b="0" strike="noStrike" spc="-1" smtClean="0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540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8660B-EDAE-4F59-AE7F-EDCF18BE73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EAF01-82E2-45BF-AAD6-BD326F1C3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56513-7B24-4BAA-B1A7-6BE960EE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5/19/17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6E1C4-8A42-4BD5-9CDD-BC15465A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37CB-1CC9-41AF-8E69-48DC1762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118E8A1-4978-417A-BCBB-649C7D960CAF}" type="slidenum">
              <a:rPr lang="en-US" sz="2000" b="0" strike="noStrike" spc="-1" smtClean="0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022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9931E-443F-4CD9-854D-C48FEB17C0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25" y="175475"/>
            <a:ext cx="1099185" cy="10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6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979B-C2C5-4F89-8EF0-6897E496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AE768-CD34-4D40-A614-19F9F86B8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3D8D1-A8F4-498C-8996-AEF1B938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5/19/17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A6CC3-886F-46DA-9173-3631B6013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2EF73-BB2A-489B-8539-48CF9494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118E8A1-4978-417A-BCBB-649C7D960CAF}" type="slidenum">
              <a:rPr lang="en-US" sz="2000" b="0" strike="noStrike" spc="-1" smtClean="0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893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BF89-D796-4FE2-B47B-FDFAC809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6985F-99A9-4E58-9575-775AFE7D5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67753-6634-4A52-8DD8-ED076AB7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5/19/17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E3A64-4A0D-4408-BBDE-375C2C3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1AC61-0C38-4BC6-8714-C10C6FC2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118E8A1-4978-417A-BCBB-649C7D960CAF}" type="slidenum">
              <a:rPr lang="en-US" sz="2000" b="0" strike="noStrike" spc="-1" smtClean="0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933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55DC-D980-4DA0-8737-23995FB9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24F84-A48F-49B8-90FC-6C9086899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37F29-26E4-4CB5-A47D-829DDAB13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745CE-768F-4719-AB87-8581FE112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5/19/17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34E5C-4CDB-424C-8A81-DD9CD2AC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37E33-1396-4C93-9022-59CCFF14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118E8A1-4978-417A-BCBB-649C7D960CAF}" type="slidenum">
              <a:rPr lang="en-US" sz="2000" b="0" strike="noStrike" spc="-1" smtClean="0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749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48E48-9ABD-426E-855F-1CE2D4791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1FDE0-3F29-404B-BD02-4F2056289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42889-0459-4697-A0F4-C36F7A7A3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4794A-356A-42B2-8FB7-2DBB2A0F5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C82B8A-E194-4826-AFF0-37C4F9473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815581-7E49-4C60-A9D4-6A2DD06FD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5/19/17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BFEB2-D974-4706-9F5C-BA191D86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7CBFEE-36DE-4109-A4C5-33A40004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118E8A1-4978-417A-BCBB-649C7D960CAF}" type="slidenum">
              <a:rPr lang="en-US" sz="2000" b="0" strike="noStrike" spc="-1" smtClean="0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10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AE13E-4DC4-41B8-8D0D-8405FD40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EFD40-45FC-48E1-A1C4-E04BB11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09A3D-510C-40BD-8056-9AC982BE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E5703-BDF7-4EDE-B0DF-DA92DBFC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6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C561A0-3180-4FF7-95EB-B188B5F41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5/19/17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9FFE1-674C-4956-A7A3-6D110264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BEB96-857A-4B99-B867-9EB67F6F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118E8A1-4978-417A-BCBB-649C7D960CAF}" type="slidenum">
              <a:rPr lang="en-US" sz="2000" b="0" strike="noStrike" spc="-1" smtClean="0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A16B6-A8C3-4B48-9F53-619C5CFCBA7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" y="136525"/>
            <a:ext cx="1099185" cy="10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B0A8-994F-465F-98C1-E903D2E1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6054A-DB60-4F68-B7CB-22B50AA38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07E6C-45F2-49A7-8DC3-891FD0C8D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1157D-7F21-4D47-9106-C41CD8BB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5/19/17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D8B9D-7FD5-45CC-AFB9-7E471D4F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139C3-D54E-497E-8D08-FA60E0BD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118E8A1-4978-417A-BCBB-649C7D960CAF}" type="slidenum">
              <a:rPr lang="en-US" sz="2000" b="0" strike="noStrike" spc="-1" smtClean="0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350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14820-D709-4216-AB38-0AD57D4D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C98A4-94B5-4217-BB4C-52426AD91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0428F-540D-4F3E-B6A1-EB1E86DB3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0654B-4B42-421A-B444-E1707F15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5/19/17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B6FCC-9DC4-40E2-A781-1EB9419D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7B11E-4B38-463C-9F4B-1F6AECD5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118E8A1-4978-417A-BCBB-649C7D960CAF}" type="slidenum">
              <a:rPr lang="en-US" sz="2000" b="0" strike="noStrike" spc="-1" smtClean="0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044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A0A00F-702D-4C66-86BC-F125B494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B21E6-30A4-4197-B58C-CD49B9786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2C05F-D112-43C8-A9A4-CCEDE5248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5/19/17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1E88D-2F55-4AE8-98FC-33B7FF1DE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6F515-4D50-4A80-916B-3F0638572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B118E8A1-4978-417A-BCBB-649C7D960CAF}" type="slidenum">
              <a:rPr lang="en-US" sz="2000" b="0" strike="noStrike" spc="-1" smtClean="0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653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2589120" y="2514600"/>
            <a:ext cx="8915040" cy="2262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2589120" y="4777200"/>
            <a:ext cx="8915040" cy="1126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0" tIns="0" rIns="0" bIns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TẠO SỬ DỤNG CHỨC NĂNG KÝ SỐ TỰ ĐỘNG, KÝ SỐ TẬP TRUNG QUA THIẾT BỊ HSM ( HADWARE  SERCURITY MODULE) CÁC CHỨNG THƯ SỐ CỦA TỔ CHỨC VÀ CÁ NHÂN CÓ THẨM QUYỀN  KÝ SỐ CÁC GIẤY PHÉP ĐIỆN TỬ CHO 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 THUYỀN VÀO,  RỜI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 BIỂN KHI THỰC HIỆN GIẢI QUYẾT 11 THỦ TỤC HÀNH CHÍNH LĨNH VỰC  HẰNG HẢI THAM GIA C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CHẾ MỘT CỬA  QUỐC GIA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430203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“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8C6FF6-4227-4D86-A468-AA3F712022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8" y="211626"/>
            <a:ext cx="941143" cy="910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199" y="365125"/>
            <a:ext cx="111172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1552575"/>
            <a:ext cx="10687050" cy="3752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42445" y="1183243"/>
            <a:ext cx="2764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24670E-384C-40F1-9713-C3FE04EAFB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143" cy="9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132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199" y="365125"/>
            <a:ext cx="111172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7238"/>
            <a:ext cx="12192000" cy="47602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40087" y="1027906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ABE9AD-7945-44E1-8AB9-CAFE31F108E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143" cy="9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534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199" y="365125"/>
            <a:ext cx="111172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9391"/>
            <a:ext cx="12192000" cy="58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971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199" y="365125"/>
            <a:ext cx="111172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188"/>
            <a:ext cx="12192000" cy="415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340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199" y="365125"/>
            <a:ext cx="111172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5" y="2290762"/>
            <a:ext cx="7143750" cy="2276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85313" y="1690688"/>
            <a:ext cx="315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50" y="4797979"/>
            <a:ext cx="4305300" cy="1257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98306E-9927-4478-AA2B-B3618BABFD6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143" cy="9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013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199" y="365125"/>
            <a:ext cx="111172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USB Token: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token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7212EC-45D8-41BB-97D7-395D72B7C1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143" cy="9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431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199" y="365125"/>
            <a:ext cx="111172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4500"/>
            <a:ext cx="12192000" cy="4864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02195" y="895168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D124D1-5583-4197-A449-06048AFA81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143" cy="9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379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199" y="365125"/>
            <a:ext cx="111172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4500"/>
            <a:ext cx="12192000" cy="49267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4419" y="1243726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6B52A6-F569-4608-BA5A-FBA6E1DB6E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143" cy="9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721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199" y="365125"/>
            <a:ext cx="111172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080" y="2187892"/>
            <a:ext cx="6448425" cy="1933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876" y="4249339"/>
            <a:ext cx="4305300" cy="1257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Rectangle 7"/>
          <p:cNvSpPr/>
          <p:nvPr/>
        </p:nvSpPr>
        <p:spPr>
          <a:xfrm>
            <a:off x="4185313" y="1690688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593" y="2187891"/>
            <a:ext cx="2935407" cy="3318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184CF7-8470-4763-A290-6C82829BC78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143" cy="9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989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199" y="365125"/>
            <a:ext cx="111172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DVCTT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4665" y="2316287"/>
            <a:ext cx="10222670" cy="326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GTVT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8B09F-B45C-4886-944B-9EE81908CEF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143" cy="9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300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5594" y="2033222"/>
            <a:ext cx="10840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HHVN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95534" y="624240"/>
            <a:ext cx="12192000" cy="9657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photo_2019-09-27_09-58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26" y="1600953"/>
            <a:ext cx="9858747" cy="421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66625" y="123625"/>
            <a:ext cx="9858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Cảng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Cảng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Cảng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theo.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Cảng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B11FF-C0B9-432A-B869-E24F12EF7D1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143" cy="9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180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733618"/>
              </p:ext>
            </p:extLst>
          </p:nvPr>
        </p:nvGraphicFramePr>
        <p:xfrm>
          <a:off x="271231" y="272956"/>
          <a:ext cx="11676834" cy="5759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Visio" r:id="rId4" imgW="17659482" imgH="8686710" progId="Visio.Drawing.11">
                  <p:embed/>
                </p:oleObj>
              </mc:Choice>
              <mc:Fallback>
                <p:oleObj name="Visio" r:id="rId4" imgW="17659482" imgH="868671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231" y="272956"/>
                        <a:ext cx="11676834" cy="5759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D19DE3D-EF08-4C42-96EC-5B7EA0E8C7D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1" y="370320"/>
            <a:ext cx="941143" cy="9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820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0" y="2528999"/>
            <a:ext cx="9144000" cy="9809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 !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4742120"/>
            <a:ext cx="9144000" cy="515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2819F2-5F55-4CDD-8317-9875953DEF3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428" y="168871"/>
            <a:ext cx="941143" cy="9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94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41368"/>
            <a:ext cx="12192000" cy="9657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6. Cuc Hang hai Viet Nam\NÂNG CẤP DVC HÀNG HẢI\slide\bieud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" y="1277053"/>
            <a:ext cx="9951720" cy="46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2E60B4-91CC-40C2-93C9-424374BE6FF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8" y="211626"/>
            <a:ext cx="941143" cy="910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41368"/>
            <a:ext cx="12192000" cy="9657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5131" y="1009934"/>
            <a:ext cx="10359681" cy="5404513"/>
            <a:chOff x="50800" y="0"/>
            <a:chExt cx="6508750" cy="3721100"/>
          </a:xfrm>
        </p:grpSpPr>
        <p:sp>
          <p:nvSpPr>
            <p:cNvPr id="6" name="Rectangle 5"/>
            <p:cNvSpPr/>
            <p:nvPr/>
          </p:nvSpPr>
          <p:spPr>
            <a:xfrm>
              <a:off x="5054600" y="0"/>
              <a:ext cx="1504950" cy="37211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Phần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mềm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nghiệp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vụ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thủ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tục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tàu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biển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cảng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vụ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Hàng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hải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0800" y="768350"/>
              <a:ext cx="6369053" cy="2692400"/>
              <a:chOff x="0" y="330200"/>
              <a:chExt cx="6369053" cy="2692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117600" y="1206500"/>
                <a:ext cx="482600" cy="30480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1123950" y="1543050"/>
                <a:ext cx="495300" cy="46355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/>
              <p:cNvGrpSpPr/>
              <p:nvPr/>
            </p:nvGrpSpPr>
            <p:grpSpPr>
              <a:xfrm>
                <a:off x="0" y="330200"/>
                <a:ext cx="6369053" cy="2692400"/>
                <a:chOff x="0" y="330200"/>
                <a:chExt cx="6369053" cy="2692400"/>
              </a:xfrm>
            </p:grpSpPr>
            <p:cxnSp>
              <p:nvCxnSpPr>
                <p:cNvPr id="11" name="Straight Arrow Connector 10"/>
                <p:cNvCxnSpPr>
                  <a:endCxn id="20" idx="1"/>
                </p:cNvCxnSpPr>
                <p:nvPr/>
              </p:nvCxnSpPr>
              <p:spPr>
                <a:xfrm flipV="1">
                  <a:off x="4572000" y="727075"/>
                  <a:ext cx="563288" cy="466725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" name="Group 11"/>
                <p:cNvGrpSpPr/>
                <p:nvPr/>
              </p:nvGrpSpPr>
              <p:grpSpPr>
                <a:xfrm>
                  <a:off x="0" y="330200"/>
                  <a:ext cx="6369053" cy="2692400"/>
                  <a:chOff x="0" y="330200"/>
                  <a:chExt cx="6749388" cy="2692400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0" y="914400"/>
                    <a:ext cx="1168400" cy="660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Cổng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DVC</a:t>
                    </a:r>
                  </a:p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Một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cửa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Quốc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gia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0" y="1733550"/>
                    <a:ext cx="1168400" cy="4826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Cổng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DVC</a:t>
                    </a:r>
                  </a:p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Bộ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GTVT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473190" y="2501900"/>
                    <a:ext cx="754971" cy="4826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Cổng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Thanh </a:t>
                    </a:r>
                    <a:r>
                      <a:rPr lang="en-US" sz="12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toán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12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trực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12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tuyến</a:t>
                    </a:r>
                    <a:endParaRPr lang="en-US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1301750" y="2501900"/>
                    <a:ext cx="685135" cy="4826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Hệ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12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thống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12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Hóa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12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đơn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12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điện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12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tử</a:t>
                    </a:r>
                    <a:endParaRPr lang="en-US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2051321" y="2501900"/>
                    <a:ext cx="1074468" cy="4826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Tổng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12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đài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tin </a:t>
                    </a:r>
                    <a:r>
                      <a:rPr lang="en-US" sz="12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nhắn</a:t>
                    </a:r>
                    <a:endParaRPr lang="en-US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1733550" y="1244600"/>
                    <a:ext cx="1130300" cy="4826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MT Gateway</a:t>
                    </a: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3378058" y="739983"/>
                    <a:ext cx="1425003" cy="133908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Phần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mềm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nghiệp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vụ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DVC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trực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tuyến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lĩnh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vực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Hàng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hải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tham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gia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cơ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chế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Một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của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Quốc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gia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5441950" y="330200"/>
                    <a:ext cx="1307438" cy="79375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Phần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mềm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nghiệp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vụ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tại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Cảng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vụ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hàng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hải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Quảng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Ninh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5441950" y="1276350"/>
                    <a:ext cx="1307438" cy="79375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Phần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mềm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nghiệp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vụ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tại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Cảng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vụ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hàng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hải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Đà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Nẵng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5484298" y="2228850"/>
                    <a:ext cx="1265090" cy="79375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Phần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mềm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nghiệp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vụ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tại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các</a:t>
                    </a:r>
                    <a:r>
                      <a: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Cảng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vụ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hàng</a:t>
                    </a:r>
                    <a:r>
                      <a: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20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hải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3" name="Straight Arrow Connector 22"/>
                  <p:cNvCxnSpPr>
                    <a:stCxn id="18" idx="3"/>
                    <a:endCxn id="19" idx="1"/>
                  </p:cNvCxnSpPr>
                  <p:nvPr/>
                </p:nvCxnSpPr>
                <p:spPr>
                  <a:xfrm flipV="1">
                    <a:off x="2863851" y="1409524"/>
                    <a:ext cx="514207" cy="76377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H="1">
                    <a:off x="1162050" y="1733550"/>
                    <a:ext cx="806450" cy="75565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H="1">
                    <a:off x="1860550" y="1733550"/>
                    <a:ext cx="304800" cy="76200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425700" y="1727200"/>
                    <a:ext cx="476250" cy="75565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/>
                  <p:cNvCxnSpPr>
                    <a:stCxn id="19" idx="3"/>
                    <a:endCxn id="21" idx="1"/>
                  </p:cNvCxnSpPr>
                  <p:nvPr/>
                </p:nvCxnSpPr>
                <p:spPr>
                  <a:xfrm>
                    <a:off x="4803061" y="1409524"/>
                    <a:ext cx="638889" cy="263701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/>
                  <p:cNvCxnSpPr>
                    <a:endCxn id="22" idx="1"/>
                  </p:cNvCxnSpPr>
                  <p:nvPr/>
                </p:nvCxnSpPr>
                <p:spPr>
                  <a:xfrm>
                    <a:off x="4858483" y="1511300"/>
                    <a:ext cx="625816" cy="1114425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9" name="Rectangle 28"/>
          <p:cNvSpPr/>
          <p:nvPr/>
        </p:nvSpPr>
        <p:spPr>
          <a:xfrm>
            <a:off x="6349714" y="5275811"/>
            <a:ext cx="1478809" cy="700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KÝ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HSM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>
            <a:stCxn id="19" idx="2"/>
            <a:endCxn id="29" idx="0"/>
          </p:cNvCxnSpPr>
          <p:nvPr/>
        </p:nvCxnSpPr>
        <p:spPr>
          <a:xfrm>
            <a:off x="6989001" y="4665927"/>
            <a:ext cx="100118" cy="60988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7ABA35FE-A100-4326-8FBB-64A646092F1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8" y="99197"/>
            <a:ext cx="941143" cy="9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630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6663"/>
            <a:ext cx="10467833" cy="45992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41368"/>
            <a:ext cx="12192000" cy="9657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3400FD-947A-4A99-8FF9-9B3F06FABF3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143" cy="9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113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diện nâng cấp gồm:</a:t>
            </a:r>
          </a:p>
          <a:p>
            <a:pPr lvl="1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quản lý hồ sơ dành cho Lãnh đạo</a:t>
            </a:r>
          </a:p>
          <a:p>
            <a:pPr lvl="2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3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USB Token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quản lý hồ sơ dành cho Văn thư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Đóng dấu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USB Token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endParaRPr lang="vi-V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648EB-AB5C-4D51-B4C6-D4F73CDDEC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143" cy="9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357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199" y="365125"/>
            <a:ext cx="111172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3875"/>
            <a:ext cx="12192000" cy="2380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88B6F7-943C-4776-BD11-3485FB6B29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143" cy="9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478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199" y="365125"/>
            <a:ext cx="111172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USB Token: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token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vi-V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951A52-9518-4E80-A76F-EA3681A686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143" cy="9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369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199" y="365125"/>
            <a:ext cx="111172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7" y="2243137"/>
            <a:ext cx="2333625" cy="2371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32727" y="1580471"/>
            <a:ext cx="2405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3962F-A95E-4800-999E-A66A3116B8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143" cy="9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023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</TotalTime>
  <Words>797</Words>
  <Application>Microsoft Office PowerPoint</Application>
  <PresentationFormat>Widescreen</PresentationFormat>
  <Paragraphs>79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cuonglp@gmail.com</dc:creator>
  <cp:lastModifiedBy>User</cp:lastModifiedBy>
  <cp:revision>37</cp:revision>
  <cp:lastPrinted>2019-12-25T00:12:59Z</cp:lastPrinted>
  <dcterms:created xsi:type="dcterms:W3CDTF">2017-05-18T08:05:22Z</dcterms:created>
  <dcterms:modified xsi:type="dcterms:W3CDTF">2019-12-25T01:39:15Z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